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61" r:id="rId5"/>
    <p:sldId id="262" r:id="rId6"/>
    <p:sldId id="269" r:id="rId7"/>
    <p:sldId id="270" r:id="rId8"/>
    <p:sldId id="259" r:id="rId9"/>
    <p:sldId id="264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67A804-6B93-142A-C4E4-3EF245A590E5}" v="145" dt="2023-11-13T21:26:34.693"/>
    <p1510:client id="{FED41441-750B-4067-A4FC-BBB8FAD9D473}" v="73" dt="2023-11-13T21:15:06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6A079B-031F-C130-8A59-5F95B3706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68" y="216201"/>
            <a:ext cx="10643286" cy="2387600"/>
          </a:xfrm>
        </p:spPr>
        <p:txBody>
          <a:bodyPr>
            <a:normAutofit fontScale="90000"/>
          </a:bodyPr>
          <a:lstStyle/>
          <a:p>
            <a:r>
              <a:rPr lang="cs-CZ" b="1">
                <a:solidFill>
                  <a:srgbClr val="92D050"/>
                </a:solidFill>
                <a:latin typeface="Arial" panose="020B0604020202020204" pitchFamily="34" charset="0"/>
                <a:ea typeface="Calibri Light"/>
                <a:cs typeface="Arial" panose="020B0604020202020204" pitchFamily="34" charset="0"/>
              </a:rPr>
              <a:t>Příprava a měření nitridových polovodičových struktur</a:t>
            </a:r>
            <a:endParaRPr lang="cs-CZ" b="1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6065893-30E3-35A1-7B15-5F1384130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8541" y="3602038"/>
            <a:ext cx="10058400" cy="1655762"/>
          </a:xfrm>
        </p:spPr>
        <p:txBody>
          <a:bodyPr>
            <a:normAutofit lnSpcReduction="10000"/>
          </a:bodyPr>
          <a:lstStyle/>
          <a:p>
            <a:r>
              <a:rPr lang="cs-CZ"/>
              <a:t>Václav Gärtner (Gymnázium Joachima </a:t>
            </a:r>
            <a:r>
              <a:rPr lang="cs-CZ" err="1"/>
              <a:t>Barranda</a:t>
            </a:r>
            <a:r>
              <a:rPr lang="cs-CZ"/>
              <a:t>, Beroun)</a:t>
            </a:r>
          </a:p>
          <a:p>
            <a:r>
              <a:rPr lang="cs-CZ"/>
              <a:t>Čeněk Kozák (SPŠE, Ječná)</a:t>
            </a:r>
          </a:p>
          <a:p>
            <a:endParaRPr lang="cs-CZ"/>
          </a:p>
          <a:p>
            <a:r>
              <a:rPr lang="cs-CZ" i="1">
                <a:solidFill>
                  <a:srgbClr val="0070C0"/>
                </a:solidFill>
              </a:rPr>
              <a:t>Fyzikální ústav AV ČR, </a:t>
            </a:r>
            <a:r>
              <a:rPr lang="cs-CZ" i="1" err="1">
                <a:solidFill>
                  <a:srgbClr val="0070C0"/>
                </a:solidFill>
              </a:rPr>
              <a:t>v.v.i</a:t>
            </a:r>
            <a:r>
              <a:rPr lang="cs-CZ" i="1">
                <a:solidFill>
                  <a:srgbClr val="0070C0"/>
                </a:solidFill>
              </a:rPr>
              <a:t>., oddělení Polovodičů, 2023 (Eduard Hulicius)</a:t>
            </a:r>
          </a:p>
        </p:txBody>
      </p:sp>
    </p:spTree>
    <p:extLst>
      <p:ext uri="{BB962C8B-B14F-4D97-AF65-F5344CB8AC3E}">
        <p14:creationId xmlns:p14="http://schemas.microsoft.com/office/powerpoint/2010/main" val="1184640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5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8CF212-D9A2-EC42-CF98-AE5555CF6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0"/>
            <a:ext cx="10515600" cy="18400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err="1">
                <a:solidFill>
                  <a:srgbClr val="92D050"/>
                </a:solidFill>
              </a:rPr>
              <a:t>Exkurze</a:t>
            </a:r>
            <a:r>
              <a:rPr lang="en-US" sz="4000" b="1">
                <a:solidFill>
                  <a:srgbClr val="92D050"/>
                </a:solidFill>
              </a:rPr>
              <a:t> TUL, </a:t>
            </a:r>
            <a:r>
              <a:rPr lang="en-US" sz="4000" b="1" err="1">
                <a:solidFill>
                  <a:srgbClr val="92D050"/>
                </a:solidFill>
              </a:rPr>
              <a:t>Crytur</a:t>
            </a:r>
            <a:endParaRPr lang="en-US" sz="4000" b="1">
              <a:solidFill>
                <a:srgbClr val="92D050"/>
              </a:solidFill>
            </a:endParaRPr>
          </a:p>
        </p:txBody>
      </p:sp>
      <p:pic>
        <p:nvPicPr>
          <p:cNvPr id="6" name="Obrázek 5" descr="Obsah obrázku interiér, oblečení, stroj/přístroj, osoba&#10;&#10;Popis byl vytvořen automaticky">
            <a:extLst>
              <a:ext uri="{FF2B5EF4-FFF2-40B4-BE49-F238E27FC236}">
                <a16:creationId xmlns:a16="http://schemas.microsoft.com/office/drawing/2014/main" id="{EBF0A780-D7B9-A1DA-2613-7AB9BC6797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5" r="-2" b="30268"/>
          <a:stretch/>
        </p:blipFill>
        <p:spPr>
          <a:xfrm>
            <a:off x="182787" y="2558694"/>
            <a:ext cx="2827865" cy="3731891"/>
          </a:xfrm>
          <a:prstGeom prst="rect">
            <a:avLst/>
          </a:prstGeom>
        </p:spPr>
      </p:pic>
      <p:pic>
        <p:nvPicPr>
          <p:cNvPr id="4" name="Picture 2" descr="A group of men wearing sunglasses and holding green gloves&#10;&#10;Description automatically generated">
            <a:extLst>
              <a:ext uri="{FF2B5EF4-FFF2-40B4-BE49-F238E27FC236}">
                <a16:creationId xmlns:a16="http://schemas.microsoft.com/office/drawing/2014/main" id="{ABF4636F-A2A0-E9F8-115D-B256652846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66"/>
          <a:stretch/>
        </p:blipFill>
        <p:spPr>
          <a:xfrm>
            <a:off x="3180760" y="2558694"/>
            <a:ext cx="2827865" cy="3731891"/>
          </a:xfrm>
          <a:prstGeom prst="rect">
            <a:avLst/>
          </a:prstGeom>
        </p:spPr>
      </p:pic>
      <p:pic>
        <p:nvPicPr>
          <p:cNvPr id="5" name="Content Placeholder 4" descr="A person wearing gloves and holding a bottle of liquid&#10;&#10;Description automatically generated">
            <a:extLst>
              <a:ext uri="{FF2B5EF4-FFF2-40B4-BE49-F238E27FC236}">
                <a16:creationId xmlns:a16="http://schemas.microsoft.com/office/drawing/2014/main" id="{F5964CCA-9256-EE7D-9C48-FD34C2AFD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5" r="24932" b="-2"/>
          <a:stretch/>
        </p:blipFill>
        <p:spPr>
          <a:xfrm>
            <a:off x="6178733" y="2558694"/>
            <a:ext cx="2827865" cy="3731891"/>
          </a:xfrm>
          <a:prstGeom prst="rect">
            <a:avLst/>
          </a:prstGeom>
        </p:spPr>
      </p:pic>
      <p:pic>
        <p:nvPicPr>
          <p:cNvPr id="1026" name="Picture 2" descr="Cílíme jen na unikátní aplikace | iTradeNews.cz">
            <a:extLst>
              <a:ext uri="{FF2B5EF4-FFF2-40B4-BE49-F238E27FC236}">
                <a16:creationId xmlns:a16="http://schemas.microsoft.com/office/drawing/2014/main" id="{87516014-F731-BECF-C02F-E1B250A3C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4" r="54822"/>
          <a:stretch/>
        </p:blipFill>
        <p:spPr bwMode="auto">
          <a:xfrm>
            <a:off x="9176706" y="2558694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052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9CDDF-118E-1BE3-3243-83C33DA4B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>
                <a:solidFill>
                  <a:srgbClr val="92D050"/>
                </a:solidFill>
              </a:rPr>
              <a:t>Přednášky na FZU</a:t>
            </a:r>
          </a:p>
        </p:txBody>
      </p:sp>
      <p:pic>
        <p:nvPicPr>
          <p:cNvPr id="5" name="Zástupný obsah 4" descr="Obsah obrázku oblečení, muž, interiér, osoba&#10;&#10;Popis byl vytvořen automaticky">
            <a:extLst>
              <a:ext uri="{FF2B5EF4-FFF2-40B4-BE49-F238E27FC236}">
                <a16:creationId xmlns:a16="http://schemas.microsoft.com/office/drawing/2014/main" id="{E6066ABE-5B7F-6C85-2DA8-991002153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60" y="1489024"/>
            <a:ext cx="6415080" cy="4830179"/>
          </a:xfrm>
        </p:spPr>
      </p:pic>
    </p:spTree>
    <p:extLst>
      <p:ext uri="{BB962C8B-B14F-4D97-AF65-F5344CB8AC3E}">
        <p14:creationId xmlns:p14="http://schemas.microsoft.com/office/powerpoint/2010/main" val="2011069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EE95F0-0F3E-7384-8D46-80C5A033E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>
                <a:solidFill>
                  <a:srgbClr val="92D050"/>
                </a:solidFill>
              </a:rPr>
              <a:t>Seznam zdrojů:</a:t>
            </a:r>
            <a:endParaRPr lang="cs-CZ">
              <a:solidFill>
                <a:srgbClr val="92D05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D52033-921F-1DD4-1B6D-1EB90074F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/>
              <a:t>A. </a:t>
            </a:r>
            <a:r>
              <a:rPr lang="en-GB" sz="2000" err="1"/>
              <a:t>Hangleiter</a:t>
            </a:r>
            <a:r>
              <a:rPr lang="en-GB" sz="2000"/>
              <a:t>, et</a:t>
            </a:r>
            <a:r>
              <a:rPr lang="cs-CZ" sz="2000"/>
              <a:t> </a:t>
            </a:r>
            <a:r>
              <a:rPr lang="en-GB" sz="2000"/>
              <a:t>al. Suppression of Nonradiative Recombination by V-Shaped Pits in</a:t>
            </a:r>
            <a:r>
              <a:rPr lang="cs-CZ" sz="2000"/>
              <a:t> </a:t>
            </a:r>
            <a:r>
              <a:rPr lang="en-GB" sz="2000" err="1"/>
              <a:t>GaInN</a:t>
            </a:r>
            <a:r>
              <a:rPr lang="en-GB" sz="2000"/>
              <a:t>/</a:t>
            </a:r>
            <a:r>
              <a:rPr lang="en-GB" sz="2000" err="1"/>
              <a:t>GaN</a:t>
            </a:r>
            <a:r>
              <a:rPr lang="en-GB" sz="2000"/>
              <a:t> Quantum Wells Produces a Large Increase in the Light Emission</a:t>
            </a:r>
            <a:r>
              <a:rPr lang="cs-CZ" sz="2000"/>
              <a:t> </a:t>
            </a:r>
            <a:r>
              <a:rPr lang="en-GB" sz="2000"/>
              <a:t>Efficiency, Phys. Rev. Lett. 95 (2005) 127402</a:t>
            </a:r>
            <a:endParaRPr lang="cs-CZ" sz="2000"/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197901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23E7F-F9CF-3573-88F6-ABAB7ED07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solidFill>
                  <a:srgbClr val="92D050"/>
                </a:solidFill>
              </a:rPr>
              <a:t>Nitridové struktury?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C5362-3A65-26D8-E23A-4CC411F93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03" y="2305390"/>
            <a:ext cx="7628238" cy="20626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Polovodiče, </a:t>
            </a: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heterostruktury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InGaN</a:t>
            </a:r>
            <a:r>
              <a:rPr lang="cs-CZ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4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endParaRPr lang="cs-CZ" sz="24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cs-CZ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Scintilátory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, LED diody, laserové diody, fotovoltaika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Příprava - epitaxe </a:t>
            </a:r>
            <a:r>
              <a:rPr lang="cs-CZ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MOVPE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 či MBE</a:t>
            </a:r>
          </a:p>
        </p:txBody>
      </p:sp>
      <p:pic>
        <p:nvPicPr>
          <p:cNvPr id="4" name="Content Placeholder 4" descr="A person with long hair and a beard holding a plastic container&#10;&#10;Description automatically generated">
            <a:extLst>
              <a:ext uri="{FF2B5EF4-FFF2-40B4-BE49-F238E27FC236}">
                <a16:creationId xmlns:a16="http://schemas.microsoft.com/office/drawing/2014/main" id="{77071563-908A-833F-3393-F99E7316B5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341" y="204897"/>
            <a:ext cx="3946632" cy="2971582"/>
          </a:xfrm>
          <a:prstGeom prst="rect">
            <a:avLst/>
          </a:prstGeom>
        </p:spPr>
      </p:pic>
      <p:pic>
        <p:nvPicPr>
          <p:cNvPr id="1026" name="Picture 2" descr="Vývoj tlustých luminiscenčních heterostruktur s mnoha InGaN/GaN kvantovými  jamami | FZU">
            <a:extLst>
              <a:ext uri="{FF2B5EF4-FFF2-40B4-BE49-F238E27FC236}">
                <a16:creationId xmlns:a16="http://schemas.microsoft.com/office/drawing/2014/main" id="{2493688D-DB60-CEDB-F84F-1F61934D9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194" y="3336707"/>
            <a:ext cx="3391606" cy="317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179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91B140-9999-70E1-1EF0-4E7303EAA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solidFill>
                  <a:srgbClr val="92D050"/>
                </a:solidFill>
              </a:rPr>
              <a:t>Co to vlastně je epitaxe MOVPE?</a:t>
            </a:r>
            <a:br>
              <a:rPr lang="cs-CZ" b="1">
                <a:solidFill>
                  <a:srgbClr val="92D050"/>
                </a:solidFill>
              </a:rPr>
            </a:br>
            <a:r>
              <a:rPr lang="cs-CZ" b="1">
                <a:solidFill>
                  <a:srgbClr val="92D050"/>
                </a:solidFill>
              </a:rPr>
              <a:t>Princip:</a:t>
            </a:r>
          </a:p>
        </p:txBody>
      </p:sp>
      <p:pic>
        <p:nvPicPr>
          <p:cNvPr id="1026" name="Picture 2" descr="LABORATOR POLOVODICOVYCH STRUKTUR MOVPE">
            <a:extLst>
              <a:ext uri="{FF2B5EF4-FFF2-40B4-BE49-F238E27FC236}">
                <a16:creationId xmlns:a16="http://schemas.microsoft.com/office/drawing/2014/main" id="{0E0968B1-E78C-C94D-6EB6-BC17C7E9BA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4919" y="1690688"/>
            <a:ext cx="6665068" cy="30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2841AE-972C-B23E-5B61-7123DDF3ECC9}"/>
              </a:ext>
            </a:extLst>
          </p:cNvPr>
          <p:cNvSpPr txBox="1"/>
          <p:nvPr/>
        </p:nvSpPr>
        <p:spPr>
          <a:xfrm>
            <a:off x="362465" y="1889185"/>
            <a:ext cx="416010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MetalOrganic</a:t>
            </a:r>
            <a:r>
              <a:rPr lang="cs-CZ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Vapour</a:t>
            </a:r>
            <a:r>
              <a:rPr lang="cs-CZ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cs-CZ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Epitaxy</a:t>
            </a:r>
            <a:r>
              <a:rPr lang="cs-CZ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Organokovová plynná epitaxe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err="1">
                <a:latin typeface="Arial" panose="020B0604020202020204" pitchFamily="34" charset="0"/>
                <a:cs typeface="Arial" panose="020B0604020202020204" pitchFamily="34" charset="0"/>
              </a:rPr>
              <a:t>Organokovy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a hydridy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Po jednotlivých atomových vrstvách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Krystalograficky dokonalé polovodičové struktury = malé množství defektů i příměsí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220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27300-3B36-1A49-21F4-426CBEBEA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65" y="1225309"/>
            <a:ext cx="2712308" cy="1325563"/>
          </a:xfrm>
        </p:spPr>
        <p:txBody>
          <a:bodyPr>
            <a:normAutofit fontScale="90000"/>
          </a:bodyPr>
          <a:lstStyle/>
          <a:p>
            <a:r>
              <a:rPr lang="cs-CZ" b="1">
                <a:solidFill>
                  <a:srgbClr val="92D050"/>
                </a:solidFill>
              </a:rPr>
              <a:t>Náš MOVPE růst</a:t>
            </a:r>
          </a:p>
        </p:txBody>
      </p:sp>
      <p:pic>
        <p:nvPicPr>
          <p:cNvPr id="7" name="Picture 6" descr="A pair of round plastic discs on a white surface&#10;&#10;Description automatically generated">
            <a:extLst>
              <a:ext uri="{FF2B5EF4-FFF2-40B4-BE49-F238E27FC236}">
                <a16:creationId xmlns:a16="http://schemas.microsoft.com/office/drawing/2014/main" id="{B19A894A-EF2A-B1F8-7327-D5C2CF36A4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39" y="3549464"/>
            <a:ext cx="3946634" cy="2971583"/>
          </a:xfrm>
          <a:prstGeom prst="rect">
            <a:avLst/>
          </a:prstGeom>
        </p:spPr>
      </p:pic>
      <p:pic>
        <p:nvPicPr>
          <p:cNvPr id="9" name="Picture 8" descr="A machine with a glass cover&#10;&#10;Description automatically generated with medium confidence">
            <a:extLst>
              <a:ext uri="{FF2B5EF4-FFF2-40B4-BE49-F238E27FC236}">
                <a16:creationId xmlns:a16="http://schemas.microsoft.com/office/drawing/2014/main" id="{78D0426A-57F4-6D8E-73BE-F1B60F4FC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56" y="402300"/>
            <a:ext cx="3946633" cy="2971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D966DD-D2FF-68DA-B8CC-78D9D38ECE58}"/>
              </a:ext>
            </a:extLst>
          </p:cNvPr>
          <p:cNvSpPr txBox="1"/>
          <p:nvPr/>
        </p:nvSpPr>
        <p:spPr>
          <a:xfrm>
            <a:off x="245075" y="3549464"/>
            <a:ext cx="60239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InGaN</a:t>
            </a:r>
            <a:r>
              <a:rPr lang="cs-CZ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4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endParaRPr lang="cs-CZ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Podklad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safír (v našem případě, jinak i Si, GaN)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Nižší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teplota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podkladové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vrstvy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-&gt; </a:t>
            </a:r>
            <a:r>
              <a:rPr lang="en-GB" sz="24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hodně</a:t>
            </a:r>
            <a:r>
              <a:rPr lang="en-GB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defektů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, které uzavřou dislokace.</a:t>
            </a: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V-pity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na povrchu - záměrně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Aplikace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rychlý a účinný scintilátor</a:t>
            </a: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interiér, Osobní počítač, zeď&#10;&#10;Popis byl vytvořen automaticky">
            <a:extLst>
              <a:ext uri="{FF2B5EF4-FFF2-40B4-BE49-F238E27FC236}">
                <a16:creationId xmlns:a16="http://schemas.microsoft.com/office/drawing/2014/main" id="{DC0ACA4E-A610-75A8-93E1-2DBB3CFD2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39" y="402301"/>
            <a:ext cx="3946634" cy="297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0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9DE96-2517-5247-ED1F-87FA008F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55" y="365125"/>
            <a:ext cx="6591869" cy="2395464"/>
          </a:xfrm>
        </p:spPr>
        <p:txBody>
          <a:bodyPr>
            <a:normAutofit/>
          </a:bodyPr>
          <a:lstStyle/>
          <a:p>
            <a:r>
              <a:rPr lang="cs-CZ" sz="4000" b="1">
                <a:solidFill>
                  <a:srgbClr val="92D050"/>
                </a:solidFill>
              </a:rPr>
              <a:t>Samovolně vzniklé defekty na dislokacích - </a:t>
            </a:r>
            <a:r>
              <a:rPr lang="en-GB" sz="4000" b="1">
                <a:solidFill>
                  <a:srgbClr val="92D050"/>
                </a:solidFill>
              </a:rPr>
              <a:t>V-pity</a:t>
            </a:r>
            <a:endParaRPr lang="cs-CZ" sz="4000" b="1">
              <a:solidFill>
                <a:srgbClr val="92D050"/>
              </a:solidFill>
            </a:endParaRPr>
          </a:p>
        </p:txBody>
      </p:sp>
      <p:pic>
        <p:nvPicPr>
          <p:cNvPr id="5" name="Content Placeholder 4" descr="A close-up of a grey speckled surface&#10;&#10;Description automatically generated">
            <a:extLst>
              <a:ext uri="{FF2B5EF4-FFF2-40B4-BE49-F238E27FC236}">
                <a16:creationId xmlns:a16="http://schemas.microsoft.com/office/drawing/2014/main" id="{E44CA1E0-0BE1-894D-5133-46CB3850A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4" y="3528864"/>
            <a:ext cx="3562484" cy="3022108"/>
          </a:xfrm>
        </p:spPr>
      </p:pic>
      <p:pic>
        <p:nvPicPr>
          <p:cNvPr id="7" name="Picture 6" descr="A close-up of a bag&#10;&#10;Description automatically generated">
            <a:extLst>
              <a:ext uri="{FF2B5EF4-FFF2-40B4-BE49-F238E27FC236}">
                <a16:creationId xmlns:a16="http://schemas.microsoft.com/office/drawing/2014/main" id="{BDFC5B64-58BC-9F0C-155C-1324863A1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167" y="660442"/>
            <a:ext cx="3952156" cy="2612583"/>
          </a:xfrm>
          <a:prstGeom prst="rect">
            <a:avLst/>
          </a:prstGeom>
        </p:spPr>
      </p:pic>
      <p:pic>
        <p:nvPicPr>
          <p:cNvPr id="9" name="Picture 8" descr="A close-up of a microscope&#10;&#10;Description automatically generated">
            <a:extLst>
              <a:ext uri="{FF2B5EF4-FFF2-40B4-BE49-F238E27FC236}">
                <a16:creationId xmlns:a16="http://schemas.microsoft.com/office/drawing/2014/main" id="{5A1EA971-27A0-F31C-0E76-77FFF73C1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167" y="3516175"/>
            <a:ext cx="3176016" cy="318039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679226" y="4476896"/>
            <a:ext cx="1132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81493D8-3E0D-1441-EEC2-A74D9C83886D}"/>
              </a:ext>
            </a:extLst>
          </p:cNvPr>
          <p:cNvSpPr txBox="1"/>
          <p:nvPr/>
        </p:nvSpPr>
        <p:spPr>
          <a:xfrm>
            <a:off x="332209" y="2208046"/>
            <a:ext cx="5479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násobně tenčí vrstvy 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- zlepšují účinnost zářivé rekombinace a zkracují dosvit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3214FA8-2F8D-350D-0480-FA8D78730C4E}"/>
              </a:ext>
            </a:extLst>
          </p:cNvPr>
          <p:cNvSpPr txBox="1"/>
          <p:nvPr/>
        </p:nvSpPr>
        <p:spPr>
          <a:xfrm>
            <a:off x="5755256" y="3429000"/>
            <a:ext cx="8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TEM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C350A352-051E-42D6-22ED-70B391EA938D}"/>
              </a:ext>
            </a:extLst>
          </p:cNvPr>
          <p:cNvCxnSpPr>
            <a:cxnSpLocks/>
            <a:stCxn id="6" idx="0"/>
            <a:endCxn id="7" idx="1"/>
          </p:cNvCxnSpPr>
          <p:nvPr/>
        </p:nvCxnSpPr>
        <p:spPr>
          <a:xfrm flipV="1">
            <a:off x="6159308" y="1966734"/>
            <a:ext cx="989859" cy="1462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80B50D2F-9684-054F-95F2-500292468417}"/>
              </a:ext>
            </a:extLst>
          </p:cNvPr>
          <p:cNvCxnSpPr>
            <a:cxnSpLocks/>
            <a:stCxn id="6" idx="2"/>
            <a:endCxn id="9" idx="1"/>
          </p:cNvCxnSpPr>
          <p:nvPr/>
        </p:nvCxnSpPr>
        <p:spPr>
          <a:xfrm>
            <a:off x="6159308" y="3829110"/>
            <a:ext cx="989859" cy="1277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4334333E-9AAA-2191-667F-B9C2E6AC73E5}"/>
              </a:ext>
            </a:extLst>
          </p:cNvPr>
          <p:cNvCxnSpPr>
            <a:cxnSpLocks/>
            <a:stCxn id="3" idx="1"/>
            <a:endCxn id="5" idx="3"/>
          </p:cNvCxnSpPr>
          <p:nvPr/>
        </p:nvCxnSpPr>
        <p:spPr>
          <a:xfrm flipH="1">
            <a:off x="3974878" y="4676951"/>
            <a:ext cx="704348" cy="362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541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AE10BF-7EF7-4684-3AC9-AE41D96C0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Elektronová mikroskopie (SEM)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B2C779-CA7C-9BC2-444C-1552C09EC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Princip a Konstrukce</a:t>
            </a:r>
            <a:endParaRPr lang="en-US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Využití</a:t>
            </a:r>
            <a:endParaRPr lang="en-US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Výhody/nevýhody</a:t>
            </a:r>
            <a:endParaRPr lang="cs-CZ" dirty="0"/>
          </a:p>
        </p:txBody>
      </p:sp>
      <p:pic>
        <p:nvPicPr>
          <p:cNvPr id="5" name="Obrázek 4" descr="Obsah obrázku oblečení, osoba, interiér, zeď&#10;&#10;Popis se vygeneroval automaticky.">
            <a:extLst>
              <a:ext uri="{FF2B5EF4-FFF2-40B4-BE49-F238E27FC236}">
                <a16:creationId xmlns:a16="http://schemas.microsoft.com/office/drawing/2014/main" id="{C395D67B-44DB-1D2C-FEEF-C7472FD8F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261" y="3838413"/>
            <a:ext cx="4018462" cy="3017004"/>
          </a:xfrm>
          <a:prstGeom prst="rect">
            <a:avLst/>
          </a:prstGeom>
        </p:spPr>
      </p:pic>
      <p:pic>
        <p:nvPicPr>
          <p:cNvPr id="7" name="Content Placeholder 4" descr="A close-up of a grey speckled surface&#10;&#10;Description automatically generated">
            <a:extLst>
              <a:ext uri="{FF2B5EF4-FFF2-40B4-BE49-F238E27FC236}">
                <a16:creationId xmlns:a16="http://schemas.microsoft.com/office/drawing/2014/main" id="{3066E9AF-6C7F-187F-6E6B-BCD75B095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605" y="3838325"/>
            <a:ext cx="3562484" cy="3022108"/>
          </a:xfrm>
          <a:prstGeom prst="rect">
            <a:avLst/>
          </a:prstGeom>
        </p:spPr>
      </p:pic>
      <p:pic>
        <p:nvPicPr>
          <p:cNvPr id="9" name="Obrázek 8" descr="Scanning Electron Microscope - Environmental Health and Safety - Purdue  University">
            <a:extLst>
              <a:ext uri="{FF2B5EF4-FFF2-40B4-BE49-F238E27FC236}">
                <a16:creationId xmlns:a16="http://schemas.microsoft.com/office/drawing/2014/main" id="{5E3812FC-6EE5-5099-CDA7-A7F926E9F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6964" y="2583"/>
            <a:ext cx="2525138" cy="379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44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82FCB2-6E9A-9169-9D91-5B1833FC1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Calibri Light"/>
              </a:rPr>
              <a:t>Ramanova</a:t>
            </a:r>
            <a:r>
              <a:rPr lang="cs-CZ" dirty="0">
                <a:cs typeface="Calibri Light"/>
              </a:rPr>
              <a:t> spektroskopie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A52720-2E25-5DA3-DFC9-03F3512A3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Princip a Konstrukce</a:t>
            </a:r>
            <a:endParaRPr lang="en-US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Využití</a:t>
            </a:r>
            <a:endParaRPr lang="en-US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Naše výsledky homogenita vzorku</a:t>
            </a:r>
            <a:endParaRPr lang="cs-CZ" dirty="0"/>
          </a:p>
        </p:txBody>
      </p:sp>
      <p:pic>
        <p:nvPicPr>
          <p:cNvPr id="5" name="Obrázek 4" descr="Obsah obrázku text, diagram, snímek obrazovky, Vykreslený graf&#10;&#10;Popis se vygeneroval automaticky.">
            <a:extLst>
              <a:ext uri="{FF2B5EF4-FFF2-40B4-BE49-F238E27FC236}">
                <a16:creationId xmlns:a16="http://schemas.microsoft.com/office/drawing/2014/main" id="{83768B77-63D1-C791-9267-08ED45F60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780" y="4202263"/>
            <a:ext cx="3821697" cy="2655378"/>
          </a:xfrm>
          <a:prstGeom prst="rect">
            <a:avLst/>
          </a:prstGeom>
        </p:spPr>
      </p:pic>
      <p:pic>
        <p:nvPicPr>
          <p:cNvPr id="7" name="Obrázek 6" descr="Obsah obrázku zeď, interiér, oblečení, stůl&#10;&#10;Popis se vygeneroval automaticky.">
            <a:extLst>
              <a:ext uri="{FF2B5EF4-FFF2-40B4-BE49-F238E27FC236}">
                <a16:creationId xmlns:a16="http://schemas.microsoft.com/office/drawing/2014/main" id="{95C38DEF-6F53-CC96-A84C-43F4339FF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058" y="3900972"/>
            <a:ext cx="3934512" cy="2958885"/>
          </a:xfrm>
          <a:prstGeom prst="rect">
            <a:avLst/>
          </a:prstGeom>
        </p:spPr>
      </p:pic>
      <p:pic>
        <p:nvPicPr>
          <p:cNvPr id="9" name="Obrázek 8" descr="Obsah obrázku snímek obrazovky, Barevnost, Grafika, grafický design&#10;&#10;Popis se vygeneroval automaticky.">
            <a:extLst>
              <a:ext uri="{FF2B5EF4-FFF2-40B4-BE49-F238E27FC236}">
                <a16:creationId xmlns:a16="http://schemas.microsoft.com/office/drawing/2014/main" id="{EEA0CD9C-3F7F-47A6-2443-8435CC89F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617" y="-34629"/>
            <a:ext cx="4189384" cy="318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56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DC2A2D-F962-3597-12AD-BC26F8E91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 Light"/>
                <a:cs typeface="Calibri Light"/>
              </a:rPr>
              <a:t>Hrotová mikroskopie (AFM)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380234-FCF1-7C12-B747-7CA83D9D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4813"/>
            <a:ext cx="10515600" cy="39167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ea typeface="Calibri"/>
                <a:cs typeface="Calibri"/>
              </a:rPr>
              <a:t>Princip</a:t>
            </a:r>
            <a:endParaRPr lang="en-US"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  <a:p>
            <a:r>
              <a:rPr lang="cs-CZ">
                <a:ea typeface="Calibri"/>
                <a:cs typeface="Calibri"/>
              </a:rPr>
              <a:t>Konstrukce</a:t>
            </a:r>
            <a:endParaRPr lang="en-US"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  <a:p>
            <a:r>
              <a:rPr lang="cs-CZ">
                <a:ea typeface="Calibri"/>
                <a:cs typeface="Calibri"/>
              </a:rPr>
              <a:t>Využití</a:t>
            </a:r>
            <a:endParaRPr lang="en-US"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</p:txBody>
      </p:sp>
      <p:pic>
        <p:nvPicPr>
          <p:cNvPr id="7" name="Obrázek 6" descr="AFM Scan Image Gallery - NanoAndMore">
            <a:extLst>
              <a:ext uri="{FF2B5EF4-FFF2-40B4-BE49-F238E27FC236}">
                <a16:creationId xmlns:a16="http://schemas.microsoft.com/office/drawing/2014/main" id="{9E39E2F7-F90D-4095-90AB-BF6FA94CB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350" y="3463633"/>
            <a:ext cx="4719234" cy="341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99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4C9DD7-D4B7-21EE-82E3-EED40759E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5" y="832587"/>
            <a:ext cx="10515600" cy="893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4000" b="1">
                <a:solidFill>
                  <a:srgbClr val="92D050"/>
                </a:solidFill>
              </a:rPr>
              <a:t>Exkurze </a:t>
            </a:r>
            <a:r>
              <a:rPr lang="cs-CZ" sz="4000" b="1" err="1">
                <a:solidFill>
                  <a:srgbClr val="92D050"/>
                </a:solidFill>
              </a:rPr>
              <a:t>Ceitec</a:t>
            </a:r>
            <a:endParaRPr lang="en-US" sz="4000" b="1">
              <a:solidFill>
                <a:srgbClr val="92D050"/>
              </a:solidFill>
            </a:endParaRPr>
          </a:p>
        </p:txBody>
      </p:sp>
      <p:pic>
        <p:nvPicPr>
          <p:cNvPr id="15" name="Picture 14" descr="A person in gloves working on a machine&#10;&#10;Description automatically generated">
            <a:extLst>
              <a:ext uri="{FF2B5EF4-FFF2-40B4-BE49-F238E27FC236}">
                <a16:creationId xmlns:a16="http://schemas.microsoft.com/office/drawing/2014/main" id="{FF7FAEDB-B6FB-F131-FA05-D64CF3FFE0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" r="1" b="1"/>
          <a:stretch/>
        </p:blipFill>
        <p:spPr>
          <a:xfrm>
            <a:off x="182787" y="2558694"/>
            <a:ext cx="2827865" cy="3731891"/>
          </a:xfrm>
          <a:prstGeom prst="rect">
            <a:avLst/>
          </a:prstGeom>
        </p:spPr>
      </p:pic>
      <p:pic>
        <p:nvPicPr>
          <p:cNvPr id="11" name="Picture 10" descr="A person in a white suit in a room with machines&#10;&#10;Description automatically generated">
            <a:extLst>
              <a:ext uri="{FF2B5EF4-FFF2-40B4-BE49-F238E27FC236}">
                <a16:creationId xmlns:a16="http://schemas.microsoft.com/office/drawing/2014/main" id="{8C70EA92-DC93-5282-1288-F4F1F48F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95"/>
          <a:stretch/>
        </p:blipFill>
        <p:spPr>
          <a:xfrm>
            <a:off x="3180760" y="2558694"/>
            <a:ext cx="2827865" cy="3731891"/>
          </a:xfrm>
          <a:prstGeom prst="rect">
            <a:avLst/>
          </a:prstGeom>
        </p:spPr>
      </p:pic>
      <p:pic>
        <p:nvPicPr>
          <p:cNvPr id="13" name="Picture 12" descr="A machine with metal parts&#10;&#10;Description automatically generated">
            <a:extLst>
              <a:ext uri="{FF2B5EF4-FFF2-40B4-BE49-F238E27FC236}">
                <a16:creationId xmlns:a16="http://schemas.microsoft.com/office/drawing/2014/main" id="{39B0AD77-0A8E-5047-201E-A9325D0695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95"/>
          <a:stretch/>
        </p:blipFill>
        <p:spPr>
          <a:xfrm>
            <a:off x="6178733" y="2558694"/>
            <a:ext cx="2827865" cy="3731891"/>
          </a:xfrm>
          <a:prstGeom prst="rect">
            <a:avLst/>
          </a:prstGeom>
        </p:spPr>
      </p:pic>
      <p:pic>
        <p:nvPicPr>
          <p:cNvPr id="7" name="Picture 6" descr="A person standing in a factory&#10;&#10;Description automatically generated">
            <a:extLst>
              <a:ext uri="{FF2B5EF4-FFF2-40B4-BE49-F238E27FC236}">
                <a16:creationId xmlns:a16="http://schemas.microsoft.com/office/drawing/2014/main" id="{9B17304C-3CBD-F7CF-E5C9-73F3188E5C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5" r="8802" b="-2"/>
          <a:stretch/>
        </p:blipFill>
        <p:spPr>
          <a:xfrm>
            <a:off x="9176706" y="2558694"/>
            <a:ext cx="2827865" cy="37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2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Širokoúhlá obrazovka</PresentationFormat>
  <Slides>12</Slides>
  <Notes>0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office theme</vt:lpstr>
      <vt:lpstr>Příprava a měření nitridových polovodičových struktur</vt:lpstr>
      <vt:lpstr>Nitridové struktury?</vt:lpstr>
      <vt:lpstr>Co to vlastně je epitaxe MOVPE? Princip:</vt:lpstr>
      <vt:lpstr>Náš MOVPE růst</vt:lpstr>
      <vt:lpstr>Samovolně vzniklé defekty na dislokacích - V-pity</vt:lpstr>
      <vt:lpstr>Elektronová mikroskopie (SEM)</vt:lpstr>
      <vt:lpstr>Ramanova spektroskopie</vt:lpstr>
      <vt:lpstr>Hrotová mikroskopie (AFM)</vt:lpstr>
      <vt:lpstr>Exkurze Ceitec</vt:lpstr>
      <vt:lpstr>Exkurze TUL, Crytur</vt:lpstr>
      <vt:lpstr>Přednášky na FZU</vt:lpstr>
      <vt:lpstr>Seznam zdrojů: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105</cp:revision>
  <dcterms:created xsi:type="dcterms:W3CDTF">2013-07-15T20:26:40Z</dcterms:created>
  <dcterms:modified xsi:type="dcterms:W3CDTF">2023-11-13T21:26:56Z</dcterms:modified>
</cp:coreProperties>
</file>